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67" r:id="rId4"/>
    <p:sldId id="260" r:id="rId5"/>
    <p:sldId id="268" r:id="rId6"/>
    <p:sldId id="269" r:id="rId7"/>
    <p:sldId id="264" r:id="rId8"/>
    <p:sldId id="257" r:id="rId9"/>
    <p:sldId id="258" r:id="rId10"/>
    <p:sldId id="259" r:id="rId11"/>
    <p:sldId id="261" r:id="rId12"/>
    <p:sldId id="262" r:id="rId13"/>
    <p:sldId id="263" r:id="rId14"/>
    <p:sldId id="265" r:id="rId15"/>
    <p:sldId id="266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369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42B58-2BE8-48A8-A8CB-A08A576D70BA}" type="datetimeFigureOut">
              <a:rPr lang="en-KE" smtClean="0"/>
              <a:t>21/08/2024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41E6F-CCA0-4C08-93E7-0E6AF18E1EC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0985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28906-DADD-4D4A-85A7-F6134FEC33F0}" type="slidenum">
              <a:rPr lang="en-KE" smtClean="0"/>
              <a:t>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142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24" y="98882"/>
            <a:ext cx="271703" cy="3871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5300" y="0"/>
            <a:ext cx="4076700" cy="685786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011" y="13715"/>
            <a:ext cx="5783580" cy="684428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3157727" cy="685799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095" y="124968"/>
            <a:ext cx="2383536" cy="1175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4C2AB-6107-348A-460D-90112FF51A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EEB03-551D-7326-7140-A32B0F439BF7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B0507">
                  <a:alpha val="76000"/>
                </a:srgbClr>
              </a:gs>
              <a:gs pos="57000">
                <a:srgbClr val="0D080C">
                  <a:alpha val="66000"/>
                </a:srgbClr>
              </a:gs>
              <a:gs pos="84000">
                <a:srgbClr val="0B05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650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5644" y="20828"/>
            <a:ext cx="150304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26228" y="2601213"/>
            <a:ext cx="512699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harat@intandem.wor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7442" y="2884424"/>
            <a:ext cx="15684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90" dirty="0">
                <a:solidFill>
                  <a:srgbClr val="F4AD74"/>
                </a:solidFill>
              </a:rPr>
              <a:t>The</a:t>
            </a:r>
            <a:r>
              <a:rPr sz="3200" spc="-235" dirty="0">
                <a:solidFill>
                  <a:srgbClr val="F4AD74"/>
                </a:solidFill>
              </a:rPr>
              <a:t> </a:t>
            </a:r>
            <a:r>
              <a:rPr sz="3200" spc="-80" dirty="0"/>
              <a:t>Story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5635" y="0"/>
              <a:ext cx="4436364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60086" y="238633"/>
            <a:ext cx="2366010" cy="441959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4"/>
              </a:spcBef>
            </a:pPr>
            <a:r>
              <a:rPr sz="2400" spc="-140" dirty="0">
                <a:solidFill>
                  <a:srgbClr val="F4AD74"/>
                </a:solidFill>
                <a:latin typeface="Trebuchet MS"/>
                <a:cs typeface="Trebuchet MS"/>
              </a:rPr>
              <a:t>Narrative</a:t>
            </a:r>
            <a:r>
              <a:rPr sz="2400" spc="-14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Principles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92" y="0"/>
            <a:ext cx="7705725" cy="6858000"/>
            <a:chOff x="50292" y="0"/>
            <a:chExt cx="7705725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" y="0"/>
              <a:ext cx="3442716" cy="6857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1192" y="0"/>
              <a:ext cx="4314444" cy="68578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07940" y="20828"/>
            <a:ext cx="1337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2295" algn="l"/>
              </a:tabLst>
            </a:pPr>
            <a:r>
              <a:rPr spc="-25" dirty="0">
                <a:solidFill>
                  <a:srgbClr val="F4AD74"/>
                </a:solidFill>
              </a:rPr>
              <a:t>The</a:t>
            </a:r>
            <a:r>
              <a:rPr dirty="0">
                <a:solidFill>
                  <a:srgbClr val="F4AD74"/>
                </a:solidFill>
              </a:rPr>
              <a:t>	</a:t>
            </a:r>
            <a:r>
              <a:rPr spc="-204" dirty="0"/>
              <a:t>Family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1168" y="3236974"/>
            <a:ext cx="3140964" cy="35463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75310" y="3304997"/>
            <a:ext cx="2763520" cy="3399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4AD74"/>
                </a:solidFill>
                <a:latin typeface="Trebuchet MS"/>
                <a:cs typeface="Trebuchet MS"/>
              </a:rPr>
              <a:t>Last</a:t>
            </a:r>
            <a:r>
              <a:rPr sz="1600" spc="-100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4AD74"/>
                </a:solidFill>
                <a:latin typeface="Trebuchet MS"/>
                <a:cs typeface="Trebuchet MS"/>
              </a:rPr>
              <a:t>Daughter</a:t>
            </a:r>
            <a:endParaRPr sz="1600">
              <a:latin typeface="Trebuchet MS"/>
              <a:cs typeface="Trebuchet MS"/>
            </a:endParaRPr>
          </a:p>
          <a:p>
            <a:pPr marL="12700" marR="74295">
              <a:lnSpc>
                <a:spcPct val="150000"/>
              </a:lnSpc>
              <a:spcBef>
                <a:spcPts val="88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parents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died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‘tragic’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accident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vague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memories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but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raised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boarding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schools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till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her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talents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manifested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Driven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dreams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plagued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she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returned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home</a:t>
            </a:r>
            <a:r>
              <a:rPr sz="1100" spc="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taught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“Old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Uncle”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art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Tahoma"/>
                <a:cs typeface="Tahoma"/>
              </a:rPr>
              <a:t>dreamwalking.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extremely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talented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she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knows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ready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risks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despite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mentors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warnings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confidence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only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mask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growing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fear.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51376" y="3057144"/>
            <a:ext cx="3140964" cy="35478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25239" y="3126104"/>
            <a:ext cx="2741295" cy="314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0410">
              <a:lnSpc>
                <a:spcPct val="100000"/>
              </a:lnSpc>
              <a:spcBef>
                <a:spcPts val="95"/>
              </a:spcBef>
            </a:pP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4AD74"/>
                </a:solidFill>
                <a:latin typeface="Trebuchet MS"/>
                <a:cs typeface="Trebuchet MS"/>
              </a:rPr>
              <a:t>First</a:t>
            </a:r>
            <a:r>
              <a:rPr sz="1600" spc="-9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4AD74"/>
                </a:solidFill>
                <a:latin typeface="Trebuchet MS"/>
                <a:cs typeface="Trebuchet MS"/>
              </a:rPr>
              <a:t>Mother</a:t>
            </a:r>
            <a:endParaRPr sz="1600">
              <a:latin typeface="Trebuchet MS"/>
              <a:cs typeface="Trebuchet MS"/>
            </a:endParaRPr>
          </a:p>
          <a:p>
            <a:pPr marL="12700" marR="132080">
              <a:lnSpc>
                <a:spcPct val="150000"/>
              </a:lnSpc>
              <a:spcBef>
                <a:spcPts val="87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Old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Uncle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believes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ancient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ancestor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rest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seeking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live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again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her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descendants</a:t>
            </a:r>
            <a:endParaRPr sz="1100">
              <a:latin typeface="Verdana"/>
              <a:cs typeface="Verdana"/>
            </a:endParaRPr>
          </a:p>
          <a:p>
            <a:pPr marL="12700" marR="17145" algn="just">
              <a:lnSpc>
                <a:spcPts val="1980"/>
              </a:lnSpc>
              <a:spcBef>
                <a:spcPts val="180"/>
              </a:spcBef>
            </a:pP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voice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whispers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failiure,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goading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down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winding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road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insanity.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ts val="1980"/>
              </a:lnSpc>
            </a:pP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wins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occupy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body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burning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birthing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3335" y="3236974"/>
            <a:ext cx="3140964" cy="35463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578088" y="3304997"/>
            <a:ext cx="2792730" cy="3399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423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F4AD74"/>
                </a:solidFill>
                <a:latin typeface="Trebuchet MS"/>
                <a:cs typeface="Trebuchet MS"/>
              </a:rPr>
              <a:t>Old</a:t>
            </a:r>
            <a:r>
              <a:rPr sz="1600" spc="-10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4AD74"/>
                </a:solidFill>
                <a:latin typeface="Trebuchet MS"/>
                <a:cs typeface="Trebuchet MS"/>
              </a:rPr>
              <a:t>Uncle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88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mysterious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mentor.</a:t>
            </a:r>
            <a:r>
              <a:rPr sz="1100" spc="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wisdom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earned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trial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guides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Last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daughter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fatalistic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her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chances.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methodical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slow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approach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steeped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ritual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clashing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believes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brash confidence.</a:t>
            </a:r>
            <a:endParaRPr sz="1100">
              <a:latin typeface="Verdana"/>
              <a:cs typeface="Verdana"/>
            </a:endParaRPr>
          </a:p>
          <a:p>
            <a:pPr marL="12700" marR="234315">
              <a:lnSpc>
                <a:spcPct val="150000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welcomes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Daughter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practice,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grown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weary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hoping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day</a:t>
            </a:r>
            <a:endParaRPr sz="1100">
              <a:latin typeface="Verdana"/>
              <a:cs typeface="Verdana"/>
            </a:endParaRPr>
          </a:p>
          <a:p>
            <a:pPr marL="12700" marR="254635">
              <a:lnSpc>
                <a:spcPct val="150000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Mother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finally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put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rest..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>
                <a:solidFill>
                  <a:srgbClr val="F4AD74"/>
                </a:solidFill>
              </a:rPr>
              <a:t>The</a:t>
            </a:r>
            <a:r>
              <a:rPr spc="-165" dirty="0">
                <a:solidFill>
                  <a:srgbClr val="F4AD74"/>
                </a:solidFill>
              </a:rPr>
              <a:t> </a:t>
            </a:r>
            <a:r>
              <a:rPr spc="-60" dirty="0"/>
              <a:t>Aspects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168" y="4477510"/>
            <a:ext cx="5733288" cy="23058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5472" y="4488256"/>
            <a:ext cx="5223510" cy="2186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Rage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265"/>
              </a:spcBef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fueled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desire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destroy</a:t>
            </a:r>
            <a:r>
              <a:rPr sz="110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remove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host fears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hates.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opposed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Apathy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tolerate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Fear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Revulsion.</a:t>
            </a:r>
            <a:endParaRPr sz="1100">
              <a:latin typeface="Verdana"/>
              <a:cs typeface="Verdana"/>
            </a:endParaRPr>
          </a:p>
          <a:p>
            <a:pPr marL="12700" marR="239395">
              <a:lnSpc>
                <a:spcPct val="150000"/>
              </a:lnSpc>
            </a:pP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force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herself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whenever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encountered.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refused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clue.</a:t>
            </a:r>
            <a:endParaRPr sz="1100">
              <a:latin typeface="Verdana"/>
              <a:cs typeface="Verdana"/>
            </a:endParaRPr>
          </a:p>
          <a:p>
            <a:pPr marL="12700" marR="347345">
              <a:lnSpc>
                <a:spcPct val="150000"/>
              </a:lnSpc>
              <a:spcBef>
                <a:spcPts val="5"/>
              </a:spcBef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battle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extremely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dangerous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berserker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little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self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preservation.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0884" y="4440934"/>
            <a:ext cx="5733288" cy="2305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65772" y="4452620"/>
            <a:ext cx="5182235" cy="193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Apathy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260"/>
              </a:spcBef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fueled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desire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remove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feeling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resist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change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found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wish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avoid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struggles.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opposed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aspect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Rage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resist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working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together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riddle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till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those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solved.</a:t>
            </a:r>
            <a:endParaRPr sz="1100">
              <a:latin typeface="Verdana"/>
              <a:cs typeface="Verdana"/>
            </a:endParaRPr>
          </a:p>
          <a:p>
            <a:pPr marL="12700" marR="241300">
              <a:lnSpc>
                <a:spcPct val="150000"/>
              </a:lnSpc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battle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avoids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direct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confrontation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traps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hazards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harm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debuff</a:t>
            </a:r>
            <a:r>
              <a:rPr sz="110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dreamwalker.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10"/>
              <a:ext cx="6857999" cy="68381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4100" y="9142"/>
              <a:ext cx="6057900" cy="68488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>
                <a:solidFill>
                  <a:srgbClr val="F4AD74"/>
                </a:solidFill>
              </a:rPr>
              <a:t>The</a:t>
            </a:r>
            <a:r>
              <a:rPr spc="-165" dirty="0">
                <a:solidFill>
                  <a:srgbClr val="F4AD74"/>
                </a:solidFill>
              </a:rPr>
              <a:t> </a:t>
            </a:r>
            <a:r>
              <a:rPr spc="-60" dirty="0"/>
              <a:t>Aspects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168" y="4477510"/>
            <a:ext cx="5733288" cy="2305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472" y="4488256"/>
            <a:ext cx="5236845" cy="198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66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twin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primal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aspects.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desire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act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change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usually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hidden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manifests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arrogance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personified.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opposes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Doubt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aspects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always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change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riddle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answered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endParaRPr sz="1100">
              <a:latin typeface="Verdana"/>
              <a:cs typeface="Verdana"/>
            </a:endParaRPr>
          </a:p>
          <a:p>
            <a:pPr marL="12700" marR="26670">
              <a:lnSpc>
                <a:spcPct val="150000"/>
              </a:lnSpc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battle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juggernaut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acting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tank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pressing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dreamwalker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protecting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aspects</a:t>
            </a:r>
            <a:r>
              <a:rPr sz="1100" spc="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apart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Doubt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0884" y="4440934"/>
            <a:ext cx="5733288" cy="23058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65772" y="4452620"/>
            <a:ext cx="5240020" cy="218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Doubt</a:t>
            </a:r>
            <a:endParaRPr sz="2400">
              <a:latin typeface="Trebuchet MS"/>
              <a:cs typeface="Trebuchet MS"/>
            </a:endParaRPr>
          </a:p>
          <a:p>
            <a:pPr marL="12700" marR="64135">
              <a:lnSpc>
                <a:spcPct val="150000"/>
              </a:lnSpc>
              <a:spcBef>
                <a:spcPts val="26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second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primal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desire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flee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hide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difficulties.</a:t>
            </a:r>
            <a:r>
              <a:rPr sz="1100" spc="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plays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shadows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cannot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trusted.</a:t>
            </a:r>
            <a:r>
              <a:rPr sz="1100" spc="7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riddle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lie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forcing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dreamwalker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opposite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seems obvious.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avoids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Resolve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may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clue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present.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battle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strikes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shadows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25" dirty="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retreating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quickly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sight,</a:t>
            </a:r>
            <a:r>
              <a:rPr sz="1100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she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stronger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presence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aspects.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0" y="0"/>
              <a:ext cx="6858000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095999" cy="6857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>
                <a:solidFill>
                  <a:srgbClr val="F4AD74"/>
                </a:solidFill>
              </a:rPr>
              <a:t>The</a:t>
            </a:r>
            <a:r>
              <a:rPr spc="-165" dirty="0">
                <a:solidFill>
                  <a:srgbClr val="F4AD74"/>
                </a:solidFill>
              </a:rPr>
              <a:t> </a:t>
            </a:r>
            <a:r>
              <a:rPr spc="-60" dirty="0"/>
              <a:t>Aspects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740" y="4450079"/>
            <a:ext cx="5733288" cy="23073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349" y="4462398"/>
            <a:ext cx="512635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Obsession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65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Obsession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uncontrolled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urge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desire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sate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pleasures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costs.</a:t>
            </a:r>
            <a:r>
              <a:rPr sz="110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opposes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Revulsion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very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friendly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aspects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isnt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replicated.</a:t>
            </a:r>
            <a:endParaRPr sz="1100">
              <a:latin typeface="Verdana"/>
              <a:cs typeface="Verdana"/>
            </a:endParaRPr>
          </a:p>
          <a:p>
            <a:pPr marL="12700" marR="177165">
              <a:lnSpc>
                <a:spcPct val="150000"/>
              </a:lnSpc>
              <a:spcBef>
                <a:spcPts val="5"/>
              </a:spcBef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increasing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chance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clue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another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chosen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her.</a:t>
            </a:r>
            <a:endParaRPr sz="1100">
              <a:latin typeface="Verdana"/>
              <a:cs typeface="Verdana"/>
            </a:endParaRPr>
          </a:p>
          <a:p>
            <a:pPr marL="12700" marR="281305">
              <a:lnSpc>
                <a:spcPct val="150000"/>
              </a:lnSpc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battle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support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left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alone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still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capable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fighting.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support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Revulsion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0884" y="4440934"/>
            <a:ext cx="5733288" cy="23058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65772" y="4452620"/>
            <a:ext cx="5102225" cy="117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Revulsion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  <a:spcBef>
                <a:spcPts val="26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Disgust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personified,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everything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host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hates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rage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Fear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sz="110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cannot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stand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Obsession.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5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increasing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chance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clue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interacted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with.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4925" y="274701"/>
            <a:ext cx="1654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F4AD74"/>
                </a:solidFill>
              </a:rPr>
              <a:t>Whats</a:t>
            </a:r>
            <a:r>
              <a:rPr spc="-155" dirty="0">
                <a:solidFill>
                  <a:srgbClr val="F4AD74"/>
                </a:solidFill>
              </a:rPr>
              <a:t> </a:t>
            </a:r>
            <a:r>
              <a:rPr spc="-270" dirty="0">
                <a:solidFill>
                  <a:srgbClr val="F4AD74"/>
                </a:solidFill>
              </a:rPr>
              <a:t>needed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24" y="98882"/>
            <a:ext cx="271703" cy="3871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59" y="2602026"/>
            <a:ext cx="3514344" cy="36652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9714" y="3928084"/>
            <a:ext cx="3048000" cy="178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50100"/>
              </a:lnSpc>
              <a:spcBef>
                <a:spcPts val="9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shift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chapters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causes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escalation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Mother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conversations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Old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Uncle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Verdana"/>
              <a:cs typeface="Verdana"/>
            </a:endParaRPr>
          </a:p>
          <a:p>
            <a:pPr marL="279400" marR="273685" algn="ctr">
              <a:lnSpc>
                <a:spcPct val="150000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arc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carries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r>
              <a:rPr sz="1100" spc="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revealed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through conversations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old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uncle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035" y="2033346"/>
            <a:ext cx="3096260" cy="1576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285" dirty="0">
                <a:solidFill>
                  <a:srgbClr val="F4AD74"/>
                </a:solidFill>
                <a:latin typeface="Trebuchet MS"/>
                <a:cs typeface="Trebuchet MS"/>
              </a:rPr>
              <a:t>The</a:t>
            </a:r>
            <a:r>
              <a:rPr sz="3200" spc="-220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4AD74"/>
                </a:solidFill>
                <a:latin typeface="Trebuchet MS"/>
                <a:cs typeface="Trebuchet MS"/>
              </a:rPr>
              <a:t>Story</a:t>
            </a:r>
            <a:r>
              <a:rPr sz="3200" spc="-220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F4AD74"/>
                </a:solidFill>
                <a:latin typeface="Trebuchet MS"/>
                <a:cs typeface="Trebuchet MS"/>
              </a:rPr>
              <a:t>Arc</a:t>
            </a:r>
            <a:endParaRPr sz="32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  <a:spcBef>
                <a:spcPts val="242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hunt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shards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narrative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only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progresses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defeated.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8828" y="2670048"/>
            <a:ext cx="3514344" cy="209245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95038" y="2125421"/>
            <a:ext cx="3148330" cy="1263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solidFill>
                  <a:srgbClr val="F4AD74"/>
                </a:solidFill>
                <a:latin typeface="Trebuchet MS"/>
                <a:cs typeface="Trebuchet MS"/>
              </a:rPr>
              <a:t>Riddles</a:t>
            </a:r>
            <a:r>
              <a:rPr sz="3200" spc="-23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335" dirty="0">
                <a:solidFill>
                  <a:srgbClr val="F4AD74"/>
                </a:solidFill>
                <a:latin typeface="Trebuchet MS"/>
                <a:cs typeface="Trebuchet MS"/>
              </a:rPr>
              <a:t>and</a:t>
            </a:r>
            <a:r>
              <a:rPr sz="3200" spc="-204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4AD74"/>
                </a:solidFill>
                <a:latin typeface="Trebuchet MS"/>
                <a:cs typeface="Trebuchet MS"/>
              </a:rPr>
              <a:t>Clues</a:t>
            </a:r>
            <a:endParaRPr sz="320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  <a:spcBef>
                <a:spcPts val="1580"/>
              </a:spcBef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riddles</a:t>
            </a:r>
            <a:r>
              <a:rPr sz="12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clue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riddle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14943" y="2670048"/>
            <a:ext cx="3514344" cy="2324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566531" y="2125421"/>
            <a:ext cx="2961005" cy="1484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285" dirty="0">
                <a:solidFill>
                  <a:srgbClr val="F4AD74"/>
                </a:solidFill>
                <a:latin typeface="Trebuchet MS"/>
                <a:cs typeface="Trebuchet MS"/>
              </a:rPr>
              <a:t>The</a:t>
            </a:r>
            <a:r>
              <a:rPr sz="3200" spc="-23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4AD74"/>
                </a:solidFill>
                <a:latin typeface="Trebuchet MS"/>
                <a:cs typeface="Trebuchet MS"/>
              </a:rPr>
              <a:t>Secret</a:t>
            </a:r>
            <a:endParaRPr sz="32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50100"/>
              </a:lnSpc>
              <a:spcBef>
                <a:spcPts val="169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ramblings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Mother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hold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unlocking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truth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behind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Old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Uncles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schemes.</a:t>
            </a:r>
            <a:endParaRPr sz="1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871" y="2657855"/>
              <a:ext cx="1754251" cy="8717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82461" y="2658617"/>
              <a:ext cx="0" cy="774065"/>
            </a:xfrm>
            <a:custGeom>
              <a:avLst/>
              <a:gdLst/>
              <a:ahLst/>
              <a:cxnLst/>
              <a:rect l="l" t="t" r="r" b="b"/>
              <a:pathLst>
                <a:path h="774064">
                  <a:moveTo>
                    <a:pt x="0" y="0"/>
                  </a:moveTo>
                  <a:lnTo>
                    <a:pt x="0" y="773811"/>
                  </a:lnTo>
                </a:path>
              </a:pathLst>
            </a:custGeom>
            <a:ln w="28575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75628" y="2651252"/>
            <a:ext cx="1183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4AD74"/>
                </a:solidFill>
              </a:rPr>
              <a:t>Lets</a:t>
            </a:r>
            <a:r>
              <a:rPr spc="-150" dirty="0">
                <a:solidFill>
                  <a:srgbClr val="F4AD74"/>
                </a:solidFill>
              </a:rPr>
              <a:t> </a:t>
            </a:r>
            <a:r>
              <a:rPr spc="-155" dirty="0">
                <a:solidFill>
                  <a:srgbClr val="F4AD74"/>
                </a:solidFill>
              </a:rPr>
              <a:t>Chat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75628" y="3032251"/>
            <a:ext cx="20732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4"/>
              </a:rPr>
              <a:t>bharat@intandem.work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90" dirty="0">
                <a:solidFill>
                  <a:srgbClr val="F4AD74"/>
                </a:solidFill>
                <a:latin typeface="Verdana"/>
                <a:cs typeface="Verdana"/>
              </a:rPr>
              <a:t>+245</a:t>
            </a:r>
            <a:r>
              <a:rPr sz="1400" spc="-65" dirty="0">
                <a:solidFill>
                  <a:srgbClr val="F4AD7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F4AD74"/>
                </a:solidFill>
                <a:latin typeface="Verdana"/>
                <a:cs typeface="Verdana"/>
              </a:rPr>
              <a:t>706528162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05BB4DD-8B81-9AD3-D2A6-489C29F7D067}"/>
              </a:ext>
            </a:extLst>
          </p:cNvPr>
          <p:cNvSpPr txBox="1"/>
          <p:nvPr/>
        </p:nvSpPr>
        <p:spPr>
          <a:xfrm>
            <a:off x="4054108" y="68745"/>
            <a:ext cx="439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Game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Loop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9573EA5-FC7E-76D6-BB8B-961DE203C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70" y="2077423"/>
            <a:ext cx="8232836" cy="362751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1566AA3-8B35-A6C7-CC64-7DFAD1EDA549}"/>
              </a:ext>
            </a:extLst>
          </p:cNvPr>
          <p:cNvGrpSpPr/>
          <p:nvPr/>
        </p:nvGrpSpPr>
        <p:grpSpPr>
          <a:xfrm>
            <a:off x="3028537" y="1757394"/>
            <a:ext cx="1115111" cy="617007"/>
            <a:chOff x="2767366" y="1146789"/>
            <a:chExt cx="1338122" cy="444173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1C849C2-AA59-2004-0095-0BD3207B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862D16-3027-24E8-4F4D-A7A1841EDE37}"/>
                </a:ext>
              </a:extLst>
            </p:cNvPr>
            <p:cNvGrpSpPr/>
            <p:nvPr/>
          </p:nvGrpSpPr>
          <p:grpSpPr>
            <a:xfrm>
              <a:off x="2767366" y="1146789"/>
              <a:ext cx="1338122" cy="442850"/>
              <a:chOff x="3113122" y="4372741"/>
              <a:chExt cx="5391164" cy="1090002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8F81138-4253-DFCC-99DB-12F364CC6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024CAD2-30F8-34EA-30BA-B51D9530E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2F8CDD-ED32-09B8-C6BC-247DE72201CF}"/>
                  </a:ext>
                </a:extLst>
              </p:cNvPr>
              <p:cNvSpPr txBox="1"/>
              <p:nvPr/>
            </p:nvSpPr>
            <p:spPr>
              <a:xfrm>
                <a:off x="3113122" y="4401849"/>
                <a:ext cx="5391164" cy="96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Solve Patient Riddles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B5068E-68FD-B25D-C1EB-ED889BBC27EA}"/>
              </a:ext>
            </a:extLst>
          </p:cNvPr>
          <p:cNvGrpSpPr/>
          <p:nvPr/>
        </p:nvGrpSpPr>
        <p:grpSpPr>
          <a:xfrm>
            <a:off x="1411775" y="2764087"/>
            <a:ext cx="1013980" cy="617007"/>
            <a:chOff x="2838635" y="1146789"/>
            <a:chExt cx="1216765" cy="44417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2DAF3F9-00B2-1167-3D4C-6960BB05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363F458-736D-0F84-333C-8817AD831959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EE32ECA-F187-7398-45FE-AA64E358A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43726E-2651-0D77-A555-649C4A4ED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2BB92D9-4351-43AA-B7CF-BA1837F00B9F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6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Fight in Arena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79D08CA-36F1-8BBE-F661-CBBB8E378A0A}"/>
              </a:ext>
            </a:extLst>
          </p:cNvPr>
          <p:cNvGrpSpPr/>
          <p:nvPr/>
        </p:nvGrpSpPr>
        <p:grpSpPr>
          <a:xfrm>
            <a:off x="1073888" y="4395537"/>
            <a:ext cx="1313602" cy="1090864"/>
            <a:chOff x="2838635" y="1146789"/>
            <a:chExt cx="1216765" cy="758843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1A04CE1-8862-9C20-5E63-64108F77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EB4F4B-A5FD-C5C4-BF1E-B9364BBE7C2A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758843"/>
              <a:chOff x="3400256" y="4372741"/>
              <a:chExt cx="4897025" cy="1867766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3A5E794-D895-6314-C672-A0BA02591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B0B27F7-87C6-ED39-9BA9-C7FFC328A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2492D75-BD33-D740-72B1-018F17DA1EC6}"/>
                  </a:ext>
                </a:extLst>
              </p:cNvPr>
              <p:cNvSpPr txBox="1"/>
              <p:nvPr/>
            </p:nvSpPr>
            <p:spPr>
              <a:xfrm>
                <a:off x="3505390" y="4403502"/>
                <a:ext cx="4612100" cy="1837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Craft + upgrade items and affixes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9358220-F145-C2B9-C02A-BCE8037BD6B0}"/>
              </a:ext>
            </a:extLst>
          </p:cNvPr>
          <p:cNvGrpSpPr/>
          <p:nvPr/>
        </p:nvGrpSpPr>
        <p:grpSpPr>
          <a:xfrm>
            <a:off x="6553122" y="5267488"/>
            <a:ext cx="1013980" cy="617007"/>
            <a:chOff x="2838635" y="1146789"/>
            <a:chExt cx="1216765" cy="44417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A1C881-8E9D-0120-A1F3-606ADA54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37794F5-51F5-65DD-EB6C-F4F54B7A4703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7AD932C-CFDB-A796-F2FA-DA86757C3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C7C1412-CC72-A2AE-8D4C-767531CA5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B8FDCCE-BE28-1CD4-9513-45DD45A71584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Challenge mini bosses</a:t>
                </a:r>
              </a:p>
            </p:txBody>
          </p:sp>
        </p:grp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E8E4E2D3-27D0-4C88-BE1C-9FBEE6DE5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89743">
            <a:off x="2499336" y="2199913"/>
            <a:ext cx="425046" cy="4458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0ECC484-0404-4F1D-ABFE-F47EC708CB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52012">
            <a:off x="1684514" y="3569727"/>
            <a:ext cx="464944" cy="4876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6BCDEDA-A6AE-602B-2BFD-75DE0AF8A4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1516">
            <a:off x="2372157" y="5050991"/>
            <a:ext cx="464944" cy="4876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E64F14B-6B70-90BD-CF5C-4CFB2ECDAA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24">
            <a:off x="5901992" y="5355784"/>
            <a:ext cx="464944" cy="4876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B5D04BC-6B65-23BA-33DB-90F71FBFB1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683">
            <a:off x="5513899" y="4200284"/>
            <a:ext cx="464944" cy="487675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6116C4-71BE-416D-E152-2EC29205E468}"/>
              </a:ext>
            </a:extLst>
          </p:cNvPr>
          <p:cNvGrpSpPr/>
          <p:nvPr/>
        </p:nvGrpSpPr>
        <p:grpSpPr>
          <a:xfrm>
            <a:off x="5999632" y="4460713"/>
            <a:ext cx="1013980" cy="356192"/>
            <a:chOff x="2838635" y="1146789"/>
            <a:chExt cx="1216765" cy="44417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202DDE5-2DFA-86FF-7C0E-62FCFD7B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274ECC-789E-EF95-9934-85460FD7D42F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D487A81-66EB-8381-9251-C4B981F21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18642AF3-CFF4-6FC1-8DA0-78922B5A8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ADAC457-FF61-7DAE-B3F7-403D4558B2EC}"/>
                  </a:ext>
                </a:extLst>
              </p:cNvPr>
              <p:cNvSpPr txBox="1"/>
              <p:nvPr/>
            </p:nvSpPr>
            <p:spPr>
              <a:xfrm>
                <a:off x="3505390" y="4403501"/>
                <a:ext cx="4612100" cy="950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Death</a:t>
                </a:r>
              </a:p>
            </p:txBody>
          </p: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654FF8E-7155-CEB3-8FD2-66AC70688C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714">
            <a:off x="5531226" y="3088391"/>
            <a:ext cx="464944" cy="487675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1BCF876-3F07-2448-2BA8-7CC43DD9DC6E}"/>
              </a:ext>
            </a:extLst>
          </p:cNvPr>
          <p:cNvGrpSpPr/>
          <p:nvPr/>
        </p:nvGrpSpPr>
        <p:grpSpPr>
          <a:xfrm>
            <a:off x="8031087" y="2107143"/>
            <a:ext cx="1487142" cy="776591"/>
            <a:chOff x="2759198" y="1141910"/>
            <a:chExt cx="1371372" cy="571865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67259DCB-FBC9-2D9C-67CE-2467FA09F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C9E8E3-2220-BABA-C24C-DDF6AA407119}"/>
                </a:ext>
              </a:extLst>
            </p:cNvPr>
            <p:cNvGrpSpPr/>
            <p:nvPr/>
          </p:nvGrpSpPr>
          <p:grpSpPr>
            <a:xfrm>
              <a:off x="2759198" y="1141910"/>
              <a:ext cx="1371372" cy="571865"/>
              <a:chOff x="3080212" y="4360731"/>
              <a:chExt cx="5525127" cy="1407551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A807C60-FB39-D71D-2303-3D6215E38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5C93803-0582-4079-1DE4-09B5178B1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94DC155-7570-94C5-C53D-11B0226F5C1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140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Pass  on a memory (quest, items)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4B46063-17AD-7B1A-FB56-FA05442D6413}"/>
              </a:ext>
            </a:extLst>
          </p:cNvPr>
          <p:cNvGrpSpPr/>
          <p:nvPr/>
        </p:nvGrpSpPr>
        <p:grpSpPr>
          <a:xfrm>
            <a:off x="9646300" y="3379256"/>
            <a:ext cx="862955" cy="563465"/>
            <a:chOff x="2759198" y="1141908"/>
            <a:chExt cx="1371372" cy="449054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C3DCAF0-9BA9-8917-27C1-2A69E11B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BA7F690-5665-C078-7008-87C47CA7F2CD}"/>
                </a:ext>
              </a:extLst>
            </p:cNvPr>
            <p:cNvGrpSpPr/>
            <p:nvPr/>
          </p:nvGrpSpPr>
          <p:grpSpPr>
            <a:xfrm>
              <a:off x="2759198" y="1141908"/>
              <a:ext cx="1371372" cy="447729"/>
              <a:chOff x="3080212" y="4360731"/>
              <a:chExt cx="5525127" cy="1102012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D3B0505-E618-8A3E-3CEE-BFEADF520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807B253-D4AF-11A8-4AF7-14C028E03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D6002FF-8FC8-2C64-A341-2674D1B81C5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56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Start new run</a:t>
                </a: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064C7A9-AECE-C838-C7F6-D8E29072EE41}"/>
              </a:ext>
            </a:extLst>
          </p:cNvPr>
          <p:cNvGrpSpPr/>
          <p:nvPr/>
        </p:nvGrpSpPr>
        <p:grpSpPr>
          <a:xfrm>
            <a:off x="8286685" y="4787223"/>
            <a:ext cx="1145402" cy="994335"/>
            <a:chOff x="2759199" y="1146788"/>
            <a:chExt cx="1371372" cy="792696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B17BA63-C5B1-2E45-AC82-A1876DF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236C468-A227-FF5A-C50F-C94DB34318E7}"/>
                </a:ext>
              </a:extLst>
            </p:cNvPr>
            <p:cNvGrpSpPr/>
            <p:nvPr/>
          </p:nvGrpSpPr>
          <p:grpSpPr>
            <a:xfrm>
              <a:off x="2759199" y="1146788"/>
              <a:ext cx="1371372" cy="792696"/>
              <a:chOff x="3080217" y="4372741"/>
              <a:chExt cx="5525127" cy="195109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05906566-AEA4-C53E-A462-0807E00E1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5D24F906-8014-B47E-276D-1812E38C1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AE5289-B39E-92CE-D09E-EA12ED5EE4F3}"/>
                  </a:ext>
                </a:extLst>
              </p:cNvPr>
              <p:cNvSpPr txBox="1"/>
              <p:nvPr/>
            </p:nvSpPr>
            <p:spPr>
              <a:xfrm>
                <a:off x="3080217" y="4372742"/>
                <a:ext cx="5525127" cy="195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Select a memory to use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9AF1D51-CD36-6120-2F10-584C40C0FDC8}"/>
              </a:ext>
            </a:extLst>
          </p:cNvPr>
          <p:cNvGrpSpPr/>
          <p:nvPr/>
        </p:nvGrpSpPr>
        <p:grpSpPr>
          <a:xfrm>
            <a:off x="6517814" y="5983526"/>
            <a:ext cx="1013980" cy="617007"/>
            <a:chOff x="2838635" y="1146789"/>
            <a:chExt cx="1216765" cy="444173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D5BF464-9A67-03AE-0697-D7029A99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40005E-6570-CDBA-109A-13085C5CFEA1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3D54B57D-F7F1-5A1D-78E3-463BF9EB5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4370F60-BBF0-2420-32F2-7A4C60B1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8BD5993-B1C1-A4D3-473D-516CDC0D0104}"/>
                  </a:ext>
                </a:extLst>
              </p:cNvPr>
              <p:cNvSpPr txBox="1"/>
              <p:nvPr/>
            </p:nvSpPr>
            <p:spPr>
              <a:xfrm>
                <a:off x="3536723" y="4592650"/>
                <a:ext cx="4612100" cy="54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The Big Bad</a:t>
                </a:r>
              </a:p>
            </p:txBody>
          </p: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BB69033-4340-7612-DFAD-E914385B8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4766">
            <a:off x="9483764" y="2635581"/>
            <a:ext cx="425046" cy="44582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C6E510BA-E2B5-3D79-D846-E50C9DED10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69481">
            <a:off x="9489581" y="4237353"/>
            <a:ext cx="425046" cy="44582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41887A10-104D-6359-B8DE-2B3FF4B66384}"/>
              </a:ext>
            </a:extLst>
          </p:cNvPr>
          <p:cNvSpPr txBox="1"/>
          <p:nvPr/>
        </p:nvSpPr>
        <p:spPr>
          <a:xfrm>
            <a:off x="2803377" y="3621580"/>
            <a:ext cx="143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Run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289D1A-22F4-9F8E-F504-D8152BB253CC}"/>
              </a:ext>
            </a:extLst>
          </p:cNvPr>
          <p:cNvSpPr txBox="1"/>
          <p:nvPr/>
        </p:nvSpPr>
        <p:spPr>
          <a:xfrm>
            <a:off x="8057374" y="3522307"/>
            <a:ext cx="143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Meta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Game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120E8-837B-81DA-560B-572CD4951D39}"/>
              </a:ext>
            </a:extLst>
          </p:cNvPr>
          <p:cNvGrpSpPr/>
          <p:nvPr/>
        </p:nvGrpSpPr>
        <p:grpSpPr>
          <a:xfrm>
            <a:off x="5999632" y="2893575"/>
            <a:ext cx="1013980" cy="356192"/>
            <a:chOff x="2838635" y="1146789"/>
            <a:chExt cx="1216765" cy="4441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A7A97B-85B6-82D7-580C-35B6DCAB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6333EF-86DF-FD4B-09C9-F27CA0C67679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81049B-EE07-D205-25CB-93F14358B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D99480-AA16-1C84-F7EF-978F69B15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CC80FE-5768-F021-C98A-63526F255830}"/>
                  </a:ext>
                </a:extLst>
              </p:cNvPr>
              <p:cNvSpPr txBox="1"/>
              <p:nvPr/>
            </p:nvSpPr>
            <p:spPr>
              <a:xfrm>
                <a:off x="3505390" y="4403501"/>
                <a:ext cx="4612100" cy="950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Rebirth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43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3699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E226BD-9B87-B4ED-0DB7-9DC5465E0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" y="1581135"/>
            <a:ext cx="9213170" cy="5181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9200" y="217163"/>
            <a:ext cx="2667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>
                <a:solidFill>
                  <a:srgbClr val="F4AD74"/>
                </a:solidFill>
              </a:rPr>
              <a:t>THE GAME LOOP</a:t>
            </a:r>
            <a:endParaRPr spc="-270" dirty="0">
              <a:solidFill>
                <a:srgbClr val="F4AD74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76200"/>
            <a:ext cx="271703" cy="387146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C34ED95A-1AFB-8697-1C6E-50D9AF354A86}"/>
              </a:ext>
            </a:extLst>
          </p:cNvPr>
          <p:cNvSpPr txBox="1">
            <a:spLocks/>
          </p:cNvSpPr>
          <p:nvPr/>
        </p:nvSpPr>
        <p:spPr>
          <a:xfrm>
            <a:off x="1350342" y="1000243"/>
            <a:ext cx="310735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867410" algn="l"/>
              </a:tabLst>
            </a:pPr>
            <a:r>
              <a:rPr lang="en-US" sz="3200" spc="-350" dirty="0">
                <a:solidFill>
                  <a:srgbClr val="F4AD74"/>
                </a:solidFill>
              </a:rPr>
              <a:t>Stage 1: </a:t>
            </a:r>
            <a:r>
              <a:rPr lang="en-US" sz="3200" spc="-350" dirty="0"/>
              <a:t>The Shop </a:t>
            </a:r>
            <a:endParaRPr lang="en-US" sz="3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D35D6-3DB5-1670-FB86-ECC3D1785357}"/>
              </a:ext>
            </a:extLst>
          </p:cNvPr>
          <p:cNvGrpSpPr/>
          <p:nvPr/>
        </p:nvGrpSpPr>
        <p:grpSpPr>
          <a:xfrm>
            <a:off x="6302694" y="3507285"/>
            <a:ext cx="2029146" cy="300630"/>
            <a:chOff x="6302694" y="3507285"/>
            <a:chExt cx="2029146" cy="300630"/>
          </a:xfrm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A8C059EC-7225-BC07-CE1A-D3663123F8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2694" y="3507285"/>
              <a:ext cx="2029146" cy="300630"/>
            </a:xfrm>
            <a:prstGeom prst="rect">
              <a:avLst/>
            </a:prstGeom>
          </p:spPr>
        </p:pic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06754548-4960-D05D-10E2-1CFC85B8007E}"/>
                </a:ext>
              </a:extLst>
            </p:cNvPr>
            <p:cNvSpPr txBox="1"/>
            <p:nvPr/>
          </p:nvSpPr>
          <p:spPr>
            <a:xfrm>
              <a:off x="6378894" y="3507285"/>
              <a:ext cx="1813863" cy="23185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Opens the patient stage </a:t>
              </a:r>
              <a:endParaRPr sz="1100" dirty="0">
                <a:latin typeface="Verdana"/>
                <a:cs typeface="Verdana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1481E7-5822-7CF9-1359-C42C5961C686}"/>
              </a:ext>
            </a:extLst>
          </p:cNvPr>
          <p:cNvCxnSpPr>
            <a:cxnSpLocks/>
          </p:cNvCxnSpPr>
          <p:nvPr/>
        </p:nvCxnSpPr>
        <p:spPr>
          <a:xfrm>
            <a:off x="2819400" y="3985859"/>
            <a:ext cx="32766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DF8CA2-8577-9956-DFB6-8E51C77DD3E9}"/>
              </a:ext>
            </a:extLst>
          </p:cNvPr>
          <p:cNvCxnSpPr>
            <a:cxnSpLocks/>
          </p:cNvCxnSpPr>
          <p:nvPr/>
        </p:nvCxnSpPr>
        <p:spPr>
          <a:xfrm>
            <a:off x="3352800" y="3657600"/>
            <a:ext cx="28956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912B41-1D10-711F-B79D-629FE917C67C}"/>
              </a:ext>
            </a:extLst>
          </p:cNvPr>
          <p:cNvGrpSpPr/>
          <p:nvPr/>
        </p:nvGrpSpPr>
        <p:grpSpPr>
          <a:xfrm>
            <a:off x="6271252" y="3876688"/>
            <a:ext cx="2872748" cy="485774"/>
            <a:chOff x="6302694" y="3507285"/>
            <a:chExt cx="2029146" cy="485774"/>
          </a:xfrm>
        </p:grpSpPr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93F349C9-7321-4BB7-840F-6CE3406B90C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2694" y="3507285"/>
              <a:ext cx="2029146" cy="300630"/>
            </a:xfrm>
            <a:prstGeom prst="rect">
              <a:avLst/>
            </a:prstGeom>
          </p:spPr>
        </p:pic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FA226D5-ECFD-BE45-23C6-649F859D9680}"/>
                </a:ext>
              </a:extLst>
            </p:cNvPr>
            <p:cNvSpPr txBox="1"/>
            <p:nvPr/>
          </p:nvSpPr>
          <p:spPr>
            <a:xfrm>
              <a:off x="6378894" y="3507285"/>
              <a:ext cx="1813863" cy="4857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Have a conversation with Old Uncle</a:t>
              </a:r>
              <a:endParaRPr sz="11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68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6838" y="362898"/>
            <a:ext cx="3735070" cy="639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43940" algn="ctr">
              <a:lnSpc>
                <a:spcPts val="1125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exorcise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invading</a:t>
            </a:r>
            <a:endParaRPr sz="1100">
              <a:latin typeface="Verdana"/>
              <a:cs typeface="Verdana"/>
            </a:endParaRPr>
          </a:p>
          <a:p>
            <a:pPr marR="1045210" algn="ctr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dreams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patients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 marL="2320925">
              <a:lnSpc>
                <a:spcPts val="1060"/>
              </a:lnSpc>
              <a:spcBef>
                <a:spcPts val="700"/>
              </a:spcBef>
            </a:pPr>
            <a:r>
              <a:rPr sz="900" spc="-75" dirty="0">
                <a:solidFill>
                  <a:srgbClr val="F4AD74"/>
                </a:solidFill>
                <a:latin typeface="Verdana"/>
                <a:cs typeface="Verdana"/>
              </a:rPr>
              <a:t>In</a:t>
            </a:r>
            <a:r>
              <a:rPr sz="900" spc="-45" dirty="0">
                <a:solidFill>
                  <a:srgbClr val="F4AD74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4AD74"/>
                </a:solidFill>
                <a:latin typeface="Verdana"/>
                <a:cs typeface="Verdana"/>
              </a:rPr>
              <a:t>game</a:t>
            </a:r>
            <a:r>
              <a:rPr sz="900" spc="-30" dirty="0">
                <a:solidFill>
                  <a:srgbClr val="F4AD74"/>
                </a:solidFill>
                <a:latin typeface="Verdana"/>
                <a:cs typeface="Verdana"/>
              </a:rPr>
              <a:t> </a:t>
            </a:r>
            <a:r>
              <a:rPr sz="900" spc="-105" dirty="0">
                <a:solidFill>
                  <a:srgbClr val="F4AD74"/>
                </a:solidFill>
                <a:latin typeface="Verdana"/>
                <a:cs typeface="Verdana"/>
              </a:rPr>
              <a:t>–</a:t>
            </a:r>
            <a:r>
              <a:rPr sz="900" spc="-50" dirty="0">
                <a:solidFill>
                  <a:srgbClr val="F4AD74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4AD74"/>
                </a:solidFill>
                <a:latin typeface="Verdana"/>
                <a:cs typeface="Verdana"/>
              </a:rPr>
              <a:t>placeholder</a:t>
            </a:r>
            <a:r>
              <a:rPr sz="900" spc="-10" dirty="0">
                <a:solidFill>
                  <a:srgbClr val="F4AD7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4AD74"/>
                </a:solidFill>
                <a:latin typeface="Verdana"/>
                <a:cs typeface="Verdana"/>
              </a:rPr>
              <a:t>UI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8604" y="6524242"/>
              <a:ext cx="1677924" cy="3185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584" y="83819"/>
              <a:ext cx="3287267" cy="8244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15238"/>
            <a:ext cx="12191999" cy="6842758"/>
            <a:chOff x="0" y="15238"/>
            <a:chExt cx="12191999" cy="6842758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38"/>
              <a:ext cx="12191999" cy="68427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963" y="5410200"/>
              <a:ext cx="2889504" cy="9144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0172" y="5476659"/>
            <a:ext cx="2536825" cy="740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aspect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riddle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clue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whose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answer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100" dirty="0">
                <a:solidFill>
                  <a:srgbClr val="FFFFFF"/>
                </a:solidFill>
                <a:latin typeface="Verdana"/>
                <a:cs typeface="Verdana"/>
              </a:rPr>
              <a:t>the aspect of one of the other mirrors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65C58E-C7AA-C4FF-3861-94CA9BE880A3}"/>
              </a:ext>
            </a:extLst>
          </p:cNvPr>
          <p:cNvGrpSpPr/>
          <p:nvPr/>
        </p:nvGrpSpPr>
        <p:grpSpPr>
          <a:xfrm>
            <a:off x="1752600" y="2697244"/>
            <a:ext cx="2528176" cy="694652"/>
            <a:chOff x="1689042" y="2033453"/>
            <a:chExt cx="2528176" cy="694652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042" y="2033453"/>
              <a:ext cx="2528176" cy="694652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788800" y="2063877"/>
              <a:ext cx="2342592" cy="4857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The first mirror determines the arena / location for the fight.</a:t>
              </a:r>
              <a:endParaRPr sz="1100" dirty="0">
                <a:latin typeface="Verdana"/>
                <a:cs typeface="Verdana"/>
              </a:endParaRPr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7131" y="5035296"/>
            <a:ext cx="2887979" cy="13045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26677" y="5279034"/>
            <a:ext cx="25412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9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Answering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correctly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earns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buffs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fight.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Wrong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answers penalize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player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54CB51-A1E1-B226-BE44-A03C49DB5024}"/>
              </a:ext>
            </a:extLst>
          </p:cNvPr>
          <p:cNvGrpSpPr/>
          <p:nvPr/>
        </p:nvGrpSpPr>
        <p:grpSpPr>
          <a:xfrm>
            <a:off x="195096" y="152400"/>
            <a:ext cx="2887979" cy="914400"/>
            <a:chOff x="5068823" y="3581400"/>
            <a:chExt cx="2887979" cy="9144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8823" y="3581400"/>
              <a:ext cx="2887979" cy="914400"/>
            </a:xfrm>
            <a:prstGeom prst="rect">
              <a:avLst/>
            </a:prstGeom>
          </p:spPr>
        </p:pic>
        <p:sp>
          <p:nvSpPr>
            <p:cNvPr id="17" name="object 17"/>
            <p:cNvSpPr txBox="1"/>
            <p:nvPr/>
          </p:nvSpPr>
          <p:spPr>
            <a:xfrm>
              <a:off x="5244210" y="3650716"/>
              <a:ext cx="2496185" cy="7403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-2540" algn="ctr">
                <a:lnSpc>
                  <a:spcPct val="150000"/>
                </a:lnSpc>
                <a:spcBef>
                  <a:spcPts val="100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Each mirror begins hidden. Clues to its identity are given by any of the other two mirrors</a:t>
              </a:r>
              <a:endParaRPr sz="1100" dirty="0">
                <a:latin typeface="Verdana"/>
                <a:cs typeface="Verdana"/>
              </a:endParaRPr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5E6B5858-4157-5C1E-D3DC-50027A2D8916}"/>
              </a:ext>
            </a:extLst>
          </p:cNvPr>
          <p:cNvSpPr txBox="1">
            <a:spLocks/>
          </p:cNvSpPr>
          <p:nvPr/>
        </p:nvSpPr>
        <p:spPr>
          <a:xfrm>
            <a:off x="4224184" y="-4766"/>
            <a:ext cx="40766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867410" algn="l"/>
              </a:tabLst>
            </a:pPr>
            <a:r>
              <a:rPr lang="en-US" sz="3200" spc="-350" dirty="0">
                <a:solidFill>
                  <a:srgbClr val="F4AD74"/>
                </a:solidFill>
              </a:rPr>
              <a:t>Stage 2: </a:t>
            </a:r>
            <a:r>
              <a:rPr lang="en-US" sz="3200" spc="-350" dirty="0"/>
              <a:t>The Patient Screen</a:t>
            </a:r>
            <a:endParaRPr lang="en-US" sz="32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73F1DA-BFC3-6307-246F-2672FF257825}"/>
              </a:ext>
            </a:extLst>
          </p:cNvPr>
          <p:cNvGrpSpPr/>
          <p:nvPr/>
        </p:nvGrpSpPr>
        <p:grpSpPr>
          <a:xfrm>
            <a:off x="5530285" y="2697244"/>
            <a:ext cx="2528176" cy="694652"/>
            <a:chOff x="1689042" y="2033453"/>
            <a:chExt cx="2528176" cy="694652"/>
          </a:xfrm>
        </p:grpSpPr>
        <p:pic>
          <p:nvPicPr>
            <p:cNvPr id="31" name="object 12">
              <a:extLst>
                <a:ext uri="{FF2B5EF4-FFF2-40B4-BE49-F238E27FC236}">
                  <a16:creationId xmlns:a16="http://schemas.microsoft.com/office/drawing/2014/main" id="{2CFA5DAB-4380-46AB-C92B-A6B896025A7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042" y="2033453"/>
              <a:ext cx="2528176" cy="694652"/>
            </a:xfrm>
            <a:prstGeom prst="rect">
              <a:avLst/>
            </a:prstGeom>
          </p:spPr>
        </p:pic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2416FCD9-77B5-C5BB-4635-5893AFD11671}"/>
                </a:ext>
              </a:extLst>
            </p:cNvPr>
            <p:cNvSpPr txBox="1"/>
            <p:nvPr/>
          </p:nvSpPr>
          <p:spPr>
            <a:xfrm>
              <a:off x="1788800" y="2063877"/>
              <a:ext cx="2342592" cy="4857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This mirror determines the objective in that arena</a:t>
              </a:r>
              <a:endParaRPr sz="1100" dirty="0">
                <a:latin typeface="Verdana"/>
                <a:cs typeface="Verdan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C1EAAA-9D0F-2DFD-65C7-2D5AFE7CB7A9}"/>
              </a:ext>
            </a:extLst>
          </p:cNvPr>
          <p:cNvGrpSpPr/>
          <p:nvPr/>
        </p:nvGrpSpPr>
        <p:grpSpPr>
          <a:xfrm>
            <a:off x="9416934" y="2697244"/>
            <a:ext cx="2528176" cy="694652"/>
            <a:chOff x="1689042" y="2033453"/>
            <a:chExt cx="2528176" cy="694652"/>
          </a:xfrm>
        </p:grpSpPr>
        <p:pic>
          <p:nvPicPr>
            <p:cNvPr id="34" name="object 12">
              <a:extLst>
                <a:ext uri="{FF2B5EF4-FFF2-40B4-BE49-F238E27FC236}">
                  <a16:creationId xmlns:a16="http://schemas.microsoft.com/office/drawing/2014/main" id="{E1D10788-DDBC-DBAD-5E87-042661DC8E3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042" y="2033453"/>
              <a:ext cx="2528176" cy="694652"/>
            </a:xfrm>
            <a:prstGeom prst="rect">
              <a:avLst/>
            </a:prstGeom>
          </p:spPr>
        </p:pic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0D5225D1-51F9-5268-6D88-89949B925AAB}"/>
                </a:ext>
              </a:extLst>
            </p:cNvPr>
            <p:cNvSpPr txBox="1"/>
            <p:nvPr/>
          </p:nvSpPr>
          <p:spPr>
            <a:xfrm>
              <a:off x="1788800" y="2063877"/>
              <a:ext cx="2342592" cy="4857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The first mirror determines the secret hidden by a puzzle</a:t>
              </a:r>
              <a:endParaRPr sz="1100" dirty="0">
                <a:latin typeface="Verdana"/>
                <a:cs typeface="Verdan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56DF5C-A9E2-F9C6-FBBA-41015156B8B0}"/>
              </a:ext>
            </a:extLst>
          </p:cNvPr>
          <p:cNvGrpSpPr/>
          <p:nvPr/>
        </p:nvGrpSpPr>
        <p:grpSpPr>
          <a:xfrm>
            <a:off x="5444459" y="3810000"/>
            <a:ext cx="2528176" cy="694652"/>
            <a:chOff x="1689042" y="2033453"/>
            <a:chExt cx="2528176" cy="694652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B886996F-895F-C480-2E20-5BD3E24BBAB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042" y="2033453"/>
              <a:ext cx="2528176" cy="694652"/>
            </a:xfrm>
            <a:prstGeom prst="rect">
              <a:avLst/>
            </a:prstGeom>
          </p:spPr>
        </p:pic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74011C14-1B1E-AA21-BF0B-0AFD7B6382B9}"/>
                </a:ext>
              </a:extLst>
            </p:cNvPr>
            <p:cNvSpPr txBox="1"/>
            <p:nvPr/>
          </p:nvSpPr>
          <p:spPr>
            <a:xfrm>
              <a:off x="1788800" y="2063877"/>
              <a:ext cx="2342592" cy="4857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-1270" algn="ctr">
                <a:lnSpc>
                  <a:spcPct val="150100"/>
                </a:lnSpc>
                <a:spcBef>
                  <a:spcPts val="95"/>
                </a:spcBef>
              </a:pP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The enemies </a:t>
              </a:r>
              <a:r>
                <a:rPr lang="en-US" sz="1100" dirty="0" err="1">
                  <a:solidFill>
                    <a:srgbClr val="FFFFFF"/>
                  </a:solidFill>
                  <a:latin typeface="Verdana"/>
                  <a:cs typeface="Verdana"/>
                </a:rPr>
                <a:t>youi</a:t>
              </a:r>
              <a:r>
                <a:rPr lang="en-US" sz="1100" dirty="0">
                  <a:solidFill>
                    <a:srgbClr val="FFFFFF"/>
                  </a:solidFill>
                  <a:latin typeface="Verdana"/>
                  <a:cs typeface="Verdana"/>
                </a:rPr>
                <a:t> face will be combination of all 3 mirrors</a:t>
              </a:r>
              <a:endParaRPr sz="1100" dirty="0">
                <a:latin typeface="Verdana"/>
                <a:cs typeface="Verdan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982A856-89F3-1486-310C-4E97B14C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0"/>
            <a:ext cx="12192000" cy="6857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8C3A3E-EE9E-5F0B-F441-09BC7EFD98DE}"/>
              </a:ext>
            </a:extLst>
          </p:cNvPr>
          <p:cNvGrpSpPr/>
          <p:nvPr/>
        </p:nvGrpSpPr>
        <p:grpSpPr>
          <a:xfrm>
            <a:off x="381412" y="1132058"/>
            <a:ext cx="2276063" cy="1098212"/>
            <a:chOff x="3400256" y="4372741"/>
            <a:chExt cx="4897025" cy="10900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BA1175-541E-CDAB-7CE2-5C154533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74F72-AF14-0962-4E66-F2193010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278853-82E7-2C38-523E-18191135A158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1018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Gotham" panose="02000504050000020004" pitchFamily="2" charset="0"/>
                </a:rPr>
                <a:t>Planning : 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map out actions with AP</a:t>
              </a:r>
            </a:p>
            <a:p>
              <a:pPr>
                <a:lnSpc>
                  <a:spcPct val="15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Gotham" panose="02000504050000020004" pitchFamily="2" charset="0"/>
                </a:rPr>
                <a:t>Execution : 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both players and enemies are active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F286F-8A7F-E692-F80E-AC6DBD0EE220}"/>
              </a:ext>
            </a:extLst>
          </p:cNvPr>
          <p:cNvGrpSpPr/>
          <p:nvPr/>
        </p:nvGrpSpPr>
        <p:grpSpPr>
          <a:xfrm>
            <a:off x="2209800" y="5420692"/>
            <a:ext cx="2276063" cy="896769"/>
            <a:chOff x="3400256" y="4372741"/>
            <a:chExt cx="4897025" cy="10900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584390-C7D4-B35E-3C98-F7175487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AF46DB-5C28-668C-55F5-371D046F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89E0A6-7038-F99F-B7D0-DBA3FA2D9DF7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952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Combine active emotions to create distinct abilities on the fly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AE9E2-F1D8-AF12-F0C2-0F7614096C74}"/>
              </a:ext>
            </a:extLst>
          </p:cNvPr>
          <p:cNvGrpSpPr/>
          <p:nvPr/>
        </p:nvGrpSpPr>
        <p:grpSpPr>
          <a:xfrm>
            <a:off x="381412" y="6317461"/>
            <a:ext cx="3371881" cy="318636"/>
            <a:chOff x="3713206" y="4372741"/>
            <a:chExt cx="13034012" cy="109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91B8B9-3D87-4867-14AE-EFEDF85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12219910" cy="109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16E207-DE7F-9EAC-AF99-7AF074E389C1}"/>
                </a:ext>
              </a:extLst>
            </p:cNvPr>
            <p:cNvSpPr txBox="1"/>
            <p:nvPr/>
          </p:nvSpPr>
          <p:spPr>
            <a:xfrm>
              <a:off x="3713206" y="4533021"/>
              <a:ext cx="13034012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In game – placeholder character models, VFX and UI 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15F5FB-DE04-7E91-D38F-A8091125F808}"/>
              </a:ext>
            </a:extLst>
          </p:cNvPr>
          <p:cNvGrpSpPr/>
          <p:nvPr/>
        </p:nvGrpSpPr>
        <p:grpSpPr>
          <a:xfrm>
            <a:off x="10249787" y="3057792"/>
            <a:ext cx="1446236" cy="896769"/>
            <a:chOff x="3400256" y="4372741"/>
            <a:chExt cx="4897025" cy="10900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BBC067-C50A-16CA-72B6-5B6011A8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931687-D933-914E-AE55-E9145C85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39B625-EC1B-7602-0269-4F785B1CC7C9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65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Preview enemy actions to plan better</a:t>
              </a: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5EC21347-9CF5-9C33-1FAD-4A2D076C638A}"/>
              </a:ext>
            </a:extLst>
          </p:cNvPr>
          <p:cNvSpPr txBox="1">
            <a:spLocks/>
          </p:cNvSpPr>
          <p:nvPr/>
        </p:nvSpPr>
        <p:spPr>
          <a:xfrm>
            <a:off x="4224184" y="-856"/>
            <a:ext cx="40766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867410" algn="l"/>
              </a:tabLst>
            </a:pPr>
            <a:r>
              <a:rPr lang="en-US" sz="3200" spc="-350" dirty="0">
                <a:solidFill>
                  <a:srgbClr val="F4AD74"/>
                </a:solidFill>
              </a:rPr>
              <a:t>Stage 3: </a:t>
            </a:r>
            <a:r>
              <a:rPr lang="en-US" sz="3200" spc="-350" dirty="0"/>
              <a:t>The Arena</a:t>
            </a:r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7D353B-57C3-4DBB-574E-DDA8035146FB}"/>
              </a:ext>
            </a:extLst>
          </p:cNvPr>
          <p:cNvGrpSpPr/>
          <p:nvPr/>
        </p:nvGrpSpPr>
        <p:grpSpPr>
          <a:xfrm>
            <a:off x="9525000" y="5257800"/>
            <a:ext cx="2276063" cy="896769"/>
            <a:chOff x="3400256" y="4372741"/>
            <a:chExt cx="4897025" cy="1090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DA255A-8853-B675-98E2-A1D84086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6A1357-4950-E082-C005-74D3656B0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11DCA8-4827-BB6C-2049-30622384EC0F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67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Complete the objective to move to the crafting stage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2266950"/>
            <a:ext cx="3514344" cy="2324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6200" y="1722323"/>
            <a:ext cx="3072765" cy="21772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3200" spc="-320" dirty="0">
                <a:solidFill>
                  <a:srgbClr val="F4AD74"/>
                </a:solidFill>
                <a:latin typeface="Trebuchet MS"/>
                <a:cs typeface="Trebuchet MS"/>
              </a:rPr>
              <a:t>Coming Soon . . .</a:t>
            </a:r>
            <a:endParaRPr sz="3200" dirty="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50100"/>
              </a:lnSpc>
              <a:spcBef>
                <a:spcPts val="1695"/>
              </a:spcBef>
            </a:pPr>
            <a:r>
              <a:rPr lang="en-US" sz="1100" dirty="0">
                <a:solidFill>
                  <a:srgbClr val="FFFFFF"/>
                </a:solidFill>
                <a:latin typeface="Verdana"/>
                <a:cs typeface="Verdana"/>
              </a:rPr>
              <a:t> - Use rewards / elements from the arena to build a custom mask</a:t>
            </a:r>
          </a:p>
          <a:p>
            <a:pPr marL="12065" marR="5080" indent="-635" algn="ctr">
              <a:lnSpc>
                <a:spcPct val="150100"/>
              </a:lnSpc>
              <a:spcBef>
                <a:spcPts val="1695"/>
              </a:spcBef>
            </a:pPr>
            <a:r>
              <a:rPr lang="en-US" sz="1100" dirty="0">
                <a:solidFill>
                  <a:srgbClr val="FFFFFF"/>
                </a:solidFill>
                <a:latin typeface="Verdana"/>
                <a:cs typeface="Verdana"/>
              </a:rPr>
              <a:t> - Breakdown old masks from a previous generation to get elements for new masks and </a:t>
            </a:r>
            <a:r>
              <a:rPr lang="en-US" sz="1100" dirty="0" err="1">
                <a:solidFill>
                  <a:srgbClr val="FFFFFF"/>
                </a:solidFill>
                <a:latin typeface="Verdana"/>
                <a:cs typeface="Verdana"/>
              </a:rPr>
              <a:t>uogrades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53A3590-6F8D-8A79-145D-B45E6BCDF559}"/>
              </a:ext>
            </a:extLst>
          </p:cNvPr>
          <p:cNvSpPr txBox="1">
            <a:spLocks/>
          </p:cNvSpPr>
          <p:nvPr/>
        </p:nvSpPr>
        <p:spPr>
          <a:xfrm>
            <a:off x="4224184" y="-4766"/>
            <a:ext cx="40766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867410" algn="l"/>
              </a:tabLst>
            </a:pPr>
            <a:r>
              <a:rPr lang="en-US" sz="3200" spc="-350" dirty="0">
                <a:solidFill>
                  <a:srgbClr val="F4AD74"/>
                </a:solidFill>
              </a:rPr>
              <a:t>Stage 4: </a:t>
            </a:r>
            <a:r>
              <a:rPr lang="en-US" sz="3200" spc="-350" dirty="0"/>
              <a:t>Crafting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911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10"/>
              <a:ext cx="4419599" cy="68381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0" y="291137"/>
            <a:ext cx="539038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7410" algn="l"/>
              </a:tabLst>
            </a:pPr>
            <a:r>
              <a:rPr lang="en-US" sz="3600" spc="-350" dirty="0">
                <a:solidFill>
                  <a:srgbClr val="F4AD74"/>
                </a:solidFill>
              </a:rPr>
              <a:t>Conversations with </a:t>
            </a:r>
            <a:r>
              <a:rPr lang="en-US" sz="3600" spc="-350" dirty="0"/>
              <a:t>Old Uncle</a:t>
            </a:r>
            <a:endParaRPr sz="3600" dirty="0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C3EEE9C5-DBBC-DE05-080B-A8924CB3EA7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1455" y="1717696"/>
            <a:ext cx="3514344" cy="2092452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A6A4527E-1057-13B4-E4BF-5132C91CB84B}"/>
              </a:ext>
            </a:extLst>
          </p:cNvPr>
          <p:cNvSpPr txBox="1"/>
          <p:nvPr/>
        </p:nvSpPr>
        <p:spPr>
          <a:xfrm>
            <a:off x="5011673" y="1173069"/>
            <a:ext cx="3022600" cy="2222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290" dirty="0">
                <a:solidFill>
                  <a:srgbClr val="F4AD74"/>
                </a:solidFill>
                <a:latin typeface="Trebuchet MS"/>
                <a:cs typeface="Trebuchet MS"/>
              </a:rPr>
              <a:t>Family</a:t>
            </a:r>
            <a:r>
              <a:rPr sz="3200" spc="-204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Secrets</a:t>
            </a:r>
            <a:endParaRPr sz="3200" dirty="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50000"/>
              </a:lnSpc>
              <a:spcBef>
                <a:spcPts val="157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winning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ritual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mask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exorcise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“First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Mother”.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However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someone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something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tried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very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hard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remove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knowledge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ritual.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six pieces,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1100" b="1" spc="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guarded by</a:t>
            </a:r>
            <a:r>
              <a:rPr sz="11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spirit</a:t>
            </a:r>
            <a:r>
              <a:rPr sz="11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who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possessing</a:t>
            </a:r>
            <a:r>
              <a:rPr sz="11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11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Tahoma"/>
                <a:cs typeface="Tahoma"/>
              </a:rPr>
              <a:t>patients..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576" y="156184"/>
            <a:ext cx="20675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'The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Last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Daughter,’ an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healer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whose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dark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alter ego,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'The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Mother,’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awakening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0888" y="124968"/>
            <a:ext cx="2328671" cy="1449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78085" y="312521"/>
            <a:ext cx="19919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62230" algn="ctr">
              <a:lnSpc>
                <a:spcPct val="15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Lose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‘The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First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Mother’</a:t>
            </a:r>
            <a:r>
              <a:rPr sz="1100" spc="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over.</a:t>
            </a:r>
            <a:endParaRPr sz="1100">
              <a:latin typeface="Verdana"/>
              <a:cs typeface="Verdana"/>
            </a:endParaRPr>
          </a:p>
          <a:p>
            <a:pPr marL="12065" marR="5080" algn="ctr">
              <a:lnSpc>
                <a:spcPct val="150000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Forcing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restart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remains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19627" y="0"/>
            <a:ext cx="5836920" cy="6858000"/>
            <a:chOff x="3119627" y="0"/>
            <a:chExt cx="5836920" cy="6858000"/>
          </a:xfrm>
        </p:grpSpPr>
        <p:sp>
          <p:nvSpPr>
            <p:cNvPr id="6" name="object 6"/>
            <p:cNvSpPr/>
            <p:nvPr/>
          </p:nvSpPr>
          <p:spPr>
            <a:xfrm>
              <a:off x="3157727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86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1844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86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595" y="124968"/>
              <a:ext cx="3954779" cy="8747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84572" y="293681"/>
            <a:ext cx="3436620" cy="5295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exorcise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solving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riddles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endParaRPr sz="11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unlock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dreams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patients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7386" y="274701"/>
            <a:ext cx="239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F4AD74"/>
                </a:solidFill>
              </a:rPr>
              <a:t>Narrative</a:t>
            </a:r>
            <a:r>
              <a:rPr spc="-145" dirty="0">
                <a:solidFill>
                  <a:srgbClr val="F4AD74"/>
                </a:solidFill>
              </a:rPr>
              <a:t> </a:t>
            </a:r>
            <a:r>
              <a:rPr spc="-120" dirty="0"/>
              <a:t>Principles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2824" y="98882"/>
            <a:ext cx="3725545" cy="5128895"/>
            <a:chOff x="142824" y="98882"/>
            <a:chExt cx="3725545" cy="5128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24" y="98882"/>
              <a:ext cx="271703" cy="3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68" y="2670047"/>
              <a:ext cx="3514344" cy="25572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2574" y="2125421"/>
            <a:ext cx="3004185" cy="2757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370" dirty="0">
                <a:solidFill>
                  <a:srgbClr val="F4AD74"/>
                </a:solidFill>
                <a:latin typeface="Trebuchet MS"/>
                <a:cs typeface="Trebuchet MS"/>
              </a:rPr>
              <a:t>Impending</a:t>
            </a:r>
            <a:r>
              <a:rPr sz="3200" spc="-240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455" dirty="0">
                <a:solidFill>
                  <a:srgbClr val="FFFFFF"/>
                </a:solidFill>
                <a:latin typeface="Trebuchet MS"/>
                <a:cs typeface="Trebuchet MS"/>
              </a:rPr>
              <a:t>Doom</a:t>
            </a:r>
            <a:endParaRPr sz="3200" dirty="0">
              <a:latin typeface="Trebuchet MS"/>
              <a:cs typeface="Trebuchet MS"/>
            </a:endParaRPr>
          </a:p>
          <a:p>
            <a:pPr marL="26034" marR="19685" algn="ctr">
              <a:lnSpc>
                <a:spcPct val="150000"/>
              </a:lnSpc>
              <a:spcBef>
                <a:spcPts val="1825"/>
              </a:spcBef>
            </a:pPr>
            <a:r>
              <a:rPr sz="1100" spc="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want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player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feel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edge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disaster.</a:t>
            </a:r>
            <a:r>
              <a:rPr sz="1100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fight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consequence,</a:t>
            </a:r>
            <a:r>
              <a:rPr sz="11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eroding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sanity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closer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point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confrontation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“First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Mother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inevitable.</a:t>
            </a:r>
            <a:endParaRPr sz="11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1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11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progress</a:t>
            </a:r>
            <a:r>
              <a:rPr sz="11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“First</a:t>
            </a:r>
            <a:r>
              <a:rPr sz="11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Mother”</a:t>
            </a:r>
            <a:r>
              <a:rPr sz="11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endParaRPr sz="11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monologues</a:t>
            </a:r>
            <a:r>
              <a:rPr sz="11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11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, taunting</a:t>
            </a:r>
            <a:r>
              <a:rPr sz="1100" b="1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ahoma"/>
                <a:cs typeface="Tahoma"/>
              </a:rPr>
              <a:t>you.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8828" y="2670048"/>
            <a:ext cx="3514344" cy="20924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9046" y="2125421"/>
            <a:ext cx="3022600" cy="2222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290" dirty="0">
                <a:solidFill>
                  <a:srgbClr val="F4AD74"/>
                </a:solidFill>
                <a:latin typeface="Trebuchet MS"/>
                <a:cs typeface="Trebuchet MS"/>
              </a:rPr>
              <a:t>Family</a:t>
            </a:r>
            <a:r>
              <a:rPr sz="3200" spc="-204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Secrets</a:t>
            </a:r>
            <a:endParaRPr sz="3200" dirty="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50000"/>
              </a:lnSpc>
              <a:spcBef>
                <a:spcPts val="157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winning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ritual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mask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exorcise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“First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Mother”.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However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someone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something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tried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very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hard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remove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knowledge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ritual.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six pieces,</a:t>
            </a:r>
            <a:r>
              <a:rPr sz="11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1100" b="1" spc="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guarded by</a:t>
            </a:r>
            <a:r>
              <a:rPr sz="11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spirit</a:t>
            </a:r>
            <a:r>
              <a:rPr sz="11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who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1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possessing</a:t>
            </a:r>
            <a:r>
              <a:rPr sz="11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11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Tahoma"/>
                <a:cs typeface="Tahoma"/>
              </a:rPr>
              <a:t>patients..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14943" y="2670048"/>
            <a:ext cx="3514344" cy="2324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10143" y="2125421"/>
            <a:ext cx="3072765" cy="2490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320" dirty="0">
                <a:solidFill>
                  <a:srgbClr val="F4AD74"/>
                </a:solidFill>
                <a:latin typeface="Trebuchet MS"/>
                <a:cs typeface="Trebuchet MS"/>
              </a:rPr>
              <a:t>No</a:t>
            </a:r>
            <a:r>
              <a:rPr sz="3200" spc="-22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4AD74"/>
                </a:solidFill>
                <a:latin typeface="Trebuchet MS"/>
                <a:cs typeface="Trebuchet MS"/>
              </a:rPr>
              <a:t>Story</a:t>
            </a:r>
            <a:r>
              <a:rPr sz="3200" spc="-225" dirty="0">
                <a:solidFill>
                  <a:srgbClr val="F4AD74"/>
                </a:solidFill>
                <a:latin typeface="Trebuchet MS"/>
                <a:cs typeface="Trebuchet MS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2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45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endParaRPr sz="320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50100"/>
              </a:lnSpc>
              <a:spcBef>
                <a:spcPts val="169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fight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spirit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makes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chapter</a:t>
            </a:r>
            <a:r>
              <a:rPr sz="1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story.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narrative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determined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patients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player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meets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first.</a:t>
            </a:r>
            <a:endParaRPr sz="1100">
              <a:latin typeface="Verdana"/>
              <a:cs typeface="Verdana"/>
            </a:endParaRPr>
          </a:p>
          <a:p>
            <a:pPr marL="95885" marR="89535" algn="ctr">
              <a:lnSpc>
                <a:spcPct val="150000"/>
              </a:lnSpc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demon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defeated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player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uncover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piece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location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ritual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mask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shard.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1340</Words>
  <Application>Microsoft Office PowerPoint</Application>
  <PresentationFormat>Widescreen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Gotham</vt:lpstr>
      <vt:lpstr>Monomaniac One</vt:lpstr>
      <vt:lpstr>Tahoma</vt:lpstr>
      <vt:lpstr>Trebuchet MS</vt:lpstr>
      <vt:lpstr>Verdana</vt:lpstr>
      <vt:lpstr>Office Theme</vt:lpstr>
      <vt:lpstr>The Story</vt:lpstr>
      <vt:lpstr>PowerPoint Presentation</vt:lpstr>
      <vt:lpstr>THE GAME LOOP</vt:lpstr>
      <vt:lpstr>PowerPoint Presentation</vt:lpstr>
      <vt:lpstr>PowerPoint Presentation</vt:lpstr>
      <vt:lpstr>PowerPoint Presentation</vt:lpstr>
      <vt:lpstr>Conversations with Old Uncle</vt:lpstr>
      <vt:lpstr>PowerPoint Presentation</vt:lpstr>
      <vt:lpstr>Narrative Principles</vt:lpstr>
      <vt:lpstr>The Family</vt:lpstr>
      <vt:lpstr>The Aspects</vt:lpstr>
      <vt:lpstr>The Aspects</vt:lpstr>
      <vt:lpstr>The Aspects</vt:lpstr>
      <vt:lpstr>Whats needed</vt:lpstr>
      <vt:lpstr>Lets Chat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 Tavares</dc:creator>
  <cp:lastModifiedBy>Bharat</cp:lastModifiedBy>
  <cp:revision>1</cp:revision>
  <dcterms:created xsi:type="dcterms:W3CDTF">2024-08-21T07:24:45Z</dcterms:created>
  <dcterms:modified xsi:type="dcterms:W3CDTF">2024-08-21T16:50:26Z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2024-08-21T00:00:00Z</vt:filetime>
  </property>
  <property fmtid="{D5CDD505-2E9C-101B-9397-08002B2CF9AE}" pid="5" name="Producer">
    <vt:lpwstr>Microsoft® PowerPoint® 2019</vt:lpwstr>
  </property>
</Properties>
</file>